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Relationship Id="rId4" Type="http://schemas.openxmlformats.org/officeDocument/2006/relationships/image" Target="../media/image3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-Gilles Allain</a:t>
            </a:r>
          </a:p>
        </p:txBody>
      </p:sp>
      <p:sp>
        <p:nvSpPr>
          <p:cNvPr id="94" name="« Saisissez une citation ici. »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« Saisissez une citation ici. » </a:t>
            </a:r>
          </a:p>
        </p:txBody>
      </p:sp>
      <p:sp>
        <p:nvSpPr>
          <p:cNvPr id="9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3793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6302" y="8974666"/>
            <a:ext cx="1781387" cy="5396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69262" y="9114649"/>
            <a:ext cx="1390792" cy="2167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.jpeg" descr="image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70150" y="8870808"/>
            <a:ext cx="1792677" cy="74281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Numéro de diapositive"/>
          <p:cNvSpPr txBox="1"/>
          <p:nvPr>
            <p:ph type="sldNum" sz="quarter" idx="2"/>
          </p:nvPr>
        </p:nvSpPr>
        <p:spPr>
          <a:xfrm>
            <a:off x="11920376" y="9198026"/>
            <a:ext cx="312265" cy="302864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650240">
              <a:defRPr b="1" sz="1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BACCALAUREAT 2021"/>
          <p:cNvSpPr txBox="1"/>
          <p:nvPr/>
        </p:nvSpPr>
        <p:spPr>
          <a:xfrm>
            <a:off x="3433628" y="8930522"/>
            <a:ext cx="4911571" cy="58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/>
          <a:p>
            <a:pPr algn="l" defTabSz="650240">
              <a:lnSpc>
                <a:spcPts val="1800"/>
              </a:lnSpc>
              <a:defRPr b="0" sz="1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650240">
              <a:lnSpc>
                <a:spcPts val="1800"/>
              </a:lnSpc>
              <a:defRPr b="0" sz="1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BACCALAUREAT 2021</a:t>
            </a:r>
          </a:p>
        </p:txBody>
      </p:sp>
      <p:pic>
        <p:nvPicPr>
          <p:cNvPr id="12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65724" y="8888871"/>
            <a:ext cx="1733974" cy="720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9573" y="8938542"/>
            <a:ext cx="1907823" cy="582508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Rectangle"/>
          <p:cNvSpPr/>
          <p:nvPr/>
        </p:nvSpPr>
        <p:spPr>
          <a:xfrm>
            <a:off x="-1" y="-1"/>
            <a:ext cx="13004802" cy="815059"/>
          </a:xfrm>
          <a:prstGeom prst="rect">
            <a:avLst/>
          </a:prstGeom>
          <a:solidFill>
            <a:srgbClr val="95BCE5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r" defTabSz="650240">
              <a:defRPr b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</a:p>
        </p:txBody>
      </p:sp>
      <p:pic>
        <p:nvPicPr>
          <p:cNvPr id="132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11768" y="176106"/>
            <a:ext cx="1336606" cy="636694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LA VOIE TECHNOLOGIQUE"/>
          <p:cNvSpPr txBox="1"/>
          <p:nvPr/>
        </p:nvSpPr>
        <p:spPr>
          <a:xfrm>
            <a:off x="8342602" y="-1"/>
            <a:ext cx="4597175" cy="549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r" defTabSz="650240">
              <a:defRPr b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LA VOIE TECHNOLOGIQUE</a:t>
            </a:r>
          </a:p>
        </p:txBody>
      </p:sp>
      <p:sp>
        <p:nvSpPr>
          <p:cNvPr id="134" name="Numéro de diapositive"/>
          <p:cNvSpPr txBox="1"/>
          <p:nvPr>
            <p:ph type="sldNum" sz="quarter" idx="2"/>
          </p:nvPr>
        </p:nvSpPr>
        <p:spPr>
          <a:xfrm>
            <a:off x="11920376" y="9198026"/>
            <a:ext cx="312265" cy="302864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650240">
              <a:defRPr b="1" sz="1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e du titre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22" name="Texte niveau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e du titre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40" name="Texte niveau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7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7" name="Texte niveau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secondes-premieres2019-2020.fr/#1019041" TargetMode="External"/><Relationship Id="rId3" Type="http://schemas.openxmlformats.org/officeDocument/2006/relationships/hyperlink" Target="http://clg-lycee-stpaul.leia.corsica/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éunion d’information…"/>
          <p:cNvSpPr txBox="1"/>
          <p:nvPr>
            <p:ph type="title"/>
          </p:nvPr>
        </p:nvSpPr>
        <p:spPr>
          <a:xfrm>
            <a:off x="1270000" y="2127448"/>
            <a:ext cx="10464800" cy="4400352"/>
          </a:xfrm>
          <a:prstGeom prst="rect">
            <a:avLst/>
          </a:prstGeom>
        </p:spPr>
        <p:txBody>
          <a:bodyPr/>
          <a:lstStyle/>
          <a:p>
            <a:pPr defTabSz="508254">
              <a:defRPr sz="6960"/>
            </a:pPr>
            <a:r>
              <a:t>Réunion d’information </a:t>
            </a:r>
          </a:p>
          <a:p>
            <a:pPr defTabSz="508254">
              <a:defRPr sz="6960"/>
            </a:pPr>
            <a:r>
              <a:t>Classes de Seconde</a:t>
            </a:r>
          </a:p>
          <a:p>
            <a:pPr defTabSz="508254">
              <a:defRPr sz="6960"/>
            </a:pPr>
          </a:p>
          <a:p>
            <a:pPr defTabSz="508254">
              <a:defRPr sz="6960"/>
            </a:pPr>
            <a:r>
              <a:t>Mardi 14 janvier 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A LA RENTRÉE 2019 :"/>
          <p:cNvSpPr txBox="1"/>
          <p:nvPr>
            <p:ph type="title" idx="4294967295"/>
          </p:nvPr>
        </p:nvSpPr>
        <p:spPr>
          <a:xfrm>
            <a:off x="1128888" y="503484"/>
            <a:ext cx="11209868" cy="1828801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650240">
              <a:defRPr sz="34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A LA RENTRÉE 2019 :</a:t>
            </a:r>
          </a:p>
        </p:txBody>
      </p:sp>
      <p:sp>
        <p:nvSpPr>
          <p:cNvPr id="169" name="L’organisation en séries est maintenue…"/>
          <p:cNvSpPr txBox="1"/>
          <p:nvPr>
            <p:ph type="body" idx="4294967295"/>
          </p:nvPr>
        </p:nvSpPr>
        <p:spPr>
          <a:xfrm>
            <a:off x="1144693" y="1824284"/>
            <a:ext cx="11209868" cy="7044268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237066" indent="-237066" defTabSz="650240">
              <a:spcBef>
                <a:spcPts val="600"/>
              </a:spcBef>
              <a:buClr>
                <a:srgbClr val="EE7444"/>
              </a:buClr>
              <a:buSzPct val="100000"/>
              <a:buFont typeface="Arial"/>
              <a:buChar char="■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L’organisation en séries est maintenue</a:t>
            </a:r>
          </a:p>
          <a:p>
            <a:pPr lvl="1" marL="0" indent="457200" defTabSz="650240">
              <a:spcBef>
                <a:spcPts val="0"/>
              </a:spcBef>
              <a:buClr>
                <a:srgbClr val="EE7444"/>
              </a:buClr>
              <a:buSzTx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Dès la fin de la seconde, les élèves optant pour la voie technologique se dirigent vers une série, qui déterminera leurs enseignements de spécialité :</a:t>
            </a:r>
          </a:p>
          <a:p>
            <a:pPr lvl="1" marL="457200" indent="0" defTabSz="65024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ST2S : Sciences et technologies de la santé et du social</a:t>
            </a:r>
          </a:p>
          <a:p>
            <a:pPr lvl="1" marL="457200" indent="0" defTabSz="65024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STL : Sciences et technologies de laboratoire</a:t>
            </a:r>
          </a:p>
          <a:p>
            <a:pPr lvl="1" marL="457200" indent="0" defTabSz="65024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STD2A : Sciences et technologies du design et des arts appliqués</a:t>
            </a:r>
          </a:p>
          <a:p>
            <a:pPr lvl="1" marL="457200" indent="0" defTabSz="65024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STI2D : Sciences et technologies de l’industrie et du développement durable</a:t>
            </a:r>
          </a:p>
          <a:p>
            <a:pPr lvl="1" marL="457200" indent="0" defTabSz="65024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STMG : Sciences et technologies du management et de la gestion</a:t>
            </a:r>
          </a:p>
          <a:p>
            <a:pPr lvl="1" marL="457200" indent="0" defTabSz="65024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STHR : Sciences et technologies de l’hôtellerie et de la restauration</a:t>
            </a:r>
          </a:p>
          <a:p>
            <a:pPr lvl="1" marL="457200" indent="0" defTabSz="65024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S2TMD : Sciences et techniques du théâtre, de la musique et de la danse</a:t>
            </a:r>
          </a:p>
          <a:p>
            <a:pPr lvl="1" marL="457200" indent="0" defTabSz="65024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STAV : Sciences et technologies de l’agronomie et du vivant (dans les lycées agricoles uniquement)</a:t>
            </a:r>
          </a:p>
        </p:txBody>
      </p:sp>
      <p:sp>
        <p:nvSpPr>
          <p:cNvPr id="170" name="Numéro de diapositive"/>
          <p:cNvSpPr txBox="1"/>
          <p:nvPr>
            <p:ph type="sldNum" sz="quarter" idx="2"/>
          </p:nvPr>
        </p:nvSpPr>
        <p:spPr>
          <a:xfrm>
            <a:off x="11920376" y="9198026"/>
            <a:ext cx="312265" cy="30286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1" name="Des enseignements optionnels :…"/>
          <p:cNvSpPr txBox="1"/>
          <p:nvPr/>
        </p:nvSpPr>
        <p:spPr>
          <a:xfrm>
            <a:off x="1193912" y="6396284"/>
            <a:ext cx="11520087" cy="2245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marL="237066" indent="-237066" algn="l" defTabSz="650240">
              <a:spcBef>
                <a:spcPts val="600"/>
              </a:spcBef>
              <a:buClr>
                <a:srgbClr val="EE7444"/>
              </a:buClr>
              <a:buSzPct val="100000"/>
              <a:buFont typeface="Arial"/>
              <a:buChar char="■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t>Des enseignements optionnels </a:t>
            </a:r>
            <a:r>
              <a:rPr sz="1800"/>
              <a:t>:</a:t>
            </a:r>
            <a:endParaRPr sz="1800"/>
          </a:p>
          <a:p>
            <a:pPr lvl="1" indent="457200" algn="l" defTabSz="650240">
              <a:spcBef>
                <a:spcPts val="800"/>
              </a:spcBef>
              <a:defRPr b="0" sz="1800">
                <a:latin typeface="Arial"/>
                <a:ea typeface="Arial"/>
                <a:cs typeface="Arial"/>
                <a:sym typeface="Arial"/>
              </a:defRPr>
            </a:pPr>
            <a:r>
              <a:t>En première et en terminale, les élèves de la voie technologique pourront choisir deux enseignements optionnels (au plus) parmi : </a:t>
            </a:r>
          </a:p>
          <a:p>
            <a:pPr lvl="3" marL="1347107" indent="-346982" algn="l" defTabSz="65024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defRPr b="0" sz="1800">
                <a:latin typeface="Arial"/>
                <a:ea typeface="Arial"/>
                <a:cs typeface="Arial"/>
                <a:sym typeface="Arial"/>
              </a:defRPr>
            </a:pPr>
            <a:r>
              <a:t>Langue vivante C (en série STHR) </a:t>
            </a:r>
          </a:p>
          <a:p>
            <a:pPr lvl="3" marL="1347107" indent="-346982" algn="l" defTabSz="65024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defRPr b="0" sz="1800">
                <a:latin typeface="Arial"/>
                <a:ea typeface="Arial"/>
                <a:cs typeface="Arial"/>
                <a:sym typeface="Arial"/>
              </a:defRPr>
            </a:pPr>
            <a:r>
              <a:t>Arts</a:t>
            </a:r>
          </a:p>
          <a:p>
            <a:pPr lvl="3" marL="1347107" indent="-346982" algn="l" defTabSz="65024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defRPr b="0" sz="1800">
                <a:latin typeface="Arial"/>
                <a:ea typeface="Arial"/>
                <a:cs typeface="Arial"/>
                <a:sym typeface="Arial"/>
              </a:defRPr>
            </a:pPr>
            <a:r>
              <a:t>Education physique et sportive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LES ENSEIGNEMENTS"/>
          <p:cNvSpPr txBox="1"/>
          <p:nvPr>
            <p:ph type="title" idx="4294967295"/>
          </p:nvPr>
        </p:nvSpPr>
        <p:spPr>
          <a:xfrm>
            <a:off x="1128888" y="503484"/>
            <a:ext cx="11209868" cy="1828801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650240">
              <a:defRPr sz="34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LES ENSEIGNEMENTS</a:t>
            </a:r>
          </a:p>
        </p:txBody>
      </p:sp>
      <p:sp>
        <p:nvSpPr>
          <p:cNvPr id="174" name="Enseignements communs :…"/>
          <p:cNvSpPr txBox="1"/>
          <p:nvPr>
            <p:ph type="body" idx="4294967295"/>
          </p:nvPr>
        </p:nvSpPr>
        <p:spPr>
          <a:xfrm>
            <a:off x="1144693" y="2092959"/>
            <a:ext cx="11209868" cy="6540784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237066" indent="-237066" defTabSz="650240">
              <a:spcBef>
                <a:spcPts val="600"/>
              </a:spcBef>
              <a:buClr>
                <a:srgbClr val="EE7444"/>
              </a:buClr>
              <a:buSzPct val="100000"/>
              <a:buFont typeface="Arial"/>
              <a:buChar char="■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Enseignements communs :</a:t>
            </a:r>
          </a:p>
          <a:p>
            <a:pPr lvl="1" marL="692394" indent="-235194" defTabSz="650240">
              <a:spcBef>
                <a:spcPts val="0"/>
              </a:spcBef>
              <a:buClr>
                <a:srgbClr val="EE7444"/>
              </a:buClr>
              <a:buSzPct val="100000"/>
              <a:buFont typeface="Arial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Français (en première) : 3h</a:t>
            </a:r>
          </a:p>
          <a:p>
            <a:pPr lvl="1" marL="692394" indent="-235194" defTabSz="650240">
              <a:spcBef>
                <a:spcPts val="0"/>
              </a:spcBef>
              <a:buClr>
                <a:srgbClr val="EE7444"/>
              </a:buClr>
              <a:buSzPct val="100000"/>
              <a:buFont typeface="Arial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Philosophie (en terminale) : 2h</a:t>
            </a:r>
          </a:p>
          <a:p>
            <a:pPr lvl="1" marL="692394" indent="-235194" defTabSz="650240">
              <a:spcBef>
                <a:spcPts val="0"/>
              </a:spcBef>
              <a:buClr>
                <a:srgbClr val="EE7444"/>
              </a:buClr>
              <a:buSzPct val="100000"/>
              <a:buFont typeface="Arial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Histoire Géographie : 1h30</a:t>
            </a:r>
          </a:p>
          <a:p>
            <a:pPr lvl="1" marL="692394" indent="-235194" defTabSz="650240">
              <a:spcBef>
                <a:spcPts val="0"/>
              </a:spcBef>
              <a:buClr>
                <a:srgbClr val="EE7444"/>
              </a:buClr>
              <a:buSzPct val="100000"/>
              <a:buFont typeface="Arial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Langues vivantes (A et B) : 4h</a:t>
            </a:r>
          </a:p>
          <a:p>
            <a:pPr lvl="1" marL="692394" indent="-235194" defTabSz="650240">
              <a:spcBef>
                <a:spcPts val="0"/>
              </a:spcBef>
              <a:buClr>
                <a:srgbClr val="EE7444"/>
              </a:buClr>
              <a:buSzPct val="100000"/>
              <a:buFont typeface="Arial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Education physique et sportive : 2h</a:t>
            </a:r>
          </a:p>
          <a:p>
            <a:pPr lvl="1" marL="692394" indent="-235194" defTabSz="650240">
              <a:spcBef>
                <a:spcPts val="0"/>
              </a:spcBef>
              <a:buClr>
                <a:srgbClr val="EE7444"/>
              </a:buClr>
              <a:buSzPct val="100000"/>
              <a:buFont typeface="Arial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Mathématiques : 3h</a:t>
            </a:r>
          </a:p>
          <a:p>
            <a:pPr lvl="1" marL="692394" indent="-235194" defTabSz="650240">
              <a:spcBef>
                <a:spcPts val="0"/>
              </a:spcBef>
              <a:buClr>
                <a:srgbClr val="EE7444"/>
              </a:buClr>
              <a:buSzPct val="100000"/>
              <a:buFont typeface="Arial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Enseignement moral et civique : 18h30 sur l’année</a:t>
            </a:r>
          </a:p>
          <a:p>
            <a:pPr lvl="1" marL="692394" indent="-235194" defTabSz="650240">
              <a:spcBef>
                <a:spcPts val="0"/>
              </a:spcBef>
              <a:buClr>
                <a:srgbClr val="EE7444"/>
              </a:buClr>
              <a:buSzPct val="100000"/>
              <a:buFont typeface="Arial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pPr>
          </a:p>
          <a:p>
            <a:pPr marL="237066" indent="-237066" defTabSz="650240">
              <a:spcBef>
                <a:spcPts val="600"/>
              </a:spcBef>
              <a:buClr>
                <a:srgbClr val="EE7444"/>
              </a:buClr>
              <a:buSzPct val="100000"/>
              <a:buFont typeface="Arial"/>
              <a:buChar char="■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Enseignements de spécialité :</a:t>
            </a:r>
          </a:p>
          <a:p>
            <a:pPr lvl="1" marL="692394" indent="-235194" defTabSz="650240">
              <a:spcBef>
                <a:spcPts val="0"/>
              </a:spcBef>
              <a:buClr>
                <a:srgbClr val="EE7444"/>
              </a:buClr>
              <a:buSzPct val="100000"/>
              <a:buFont typeface="Arial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3 enseignements de spécialité en première</a:t>
            </a:r>
          </a:p>
          <a:p>
            <a:pPr lvl="1" marL="692394" indent="-235194" defTabSz="650240">
              <a:spcBef>
                <a:spcPts val="0"/>
              </a:spcBef>
              <a:buClr>
                <a:srgbClr val="EE7444"/>
              </a:buClr>
              <a:buSzPct val="100000"/>
              <a:buFont typeface="Arial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2 enseignements de spécialité en terminale</a:t>
            </a:r>
          </a:p>
          <a:p>
            <a:pPr lvl="1" marL="692394" indent="-235194" defTabSz="650240">
              <a:spcBef>
                <a:spcPts val="0"/>
              </a:spcBef>
              <a:buClr>
                <a:srgbClr val="EE7444"/>
              </a:buClr>
              <a:buSzPct val="100000"/>
              <a:buFont typeface="Arial"/>
              <a:buChar char="■"/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Les enseignements de spécialité sont déterminés par la série</a:t>
            </a:r>
          </a:p>
        </p:txBody>
      </p:sp>
      <p:sp>
        <p:nvSpPr>
          <p:cNvPr id="175" name="Numéro de diapositive"/>
          <p:cNvSpPr txBox="1"/>
          <p:nvPr>
            <p:ph type="sldNum" sz="quarter" idx="2"/>
          </p:nvPr>
        </p:nvSpPr>
        <p:spPr>
          <a:xfrm>
            <a:off x="11928785" y="9198026"/>
            <a:ext cx="303856" cy="30286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ites à consulter…"/>
          <p:cNvSpPr txBox="1"/>
          <p:nvPr>
            <p:ph type="title"/>
          </p:nvPr>
        </p:nvSpPr>
        <p:spPr>
          <a:xfrm>
            <a:off x="1269999" y="1616967"/>
            <a:ext cx="10464802" cy="6613427"/>
          </a:xfrm>
          <a:prstGeom prst="rect">
            <a:avLst/>
          </a:prstGeom>
        </p:spPr>
        <p:txBody>
          <a:bodyPr/>
          <a:lstStyle/>
          <a:p>
            <a:pPr defTabSz="262889">
              <a:defRPr sz="4994"/>
            </a:pPr>
            <a:r>
              <a:t>Sites à consulter </a:t>
            </a:r>
          </a:p>
          <a:p>
            <a:pPr defTabSz="262889">
              <a:defRPr sz="4994"/>
            </a:pPr>
            <a:r>
              <a:rPr u="sng">
                <a:hlinkClick r:id="rId2" invalidUrl="" action="" tgtFrame="" tooltip="" history="1" highlightClick="0" endSnd="0"/>
              </a:rPr>
              <a:t>http://www.secondes-premieres2019-2020.fr/#1019041</a:t>
            </a:r>
          </a:p>
          <a:p>
            <a:pPr defTabSz="262889">
              <a:defRPr sz="4994"/>
            </a:pPr>
          </a:p>
          <a:p>
            <a:pPr defTabSz="262889">
              <a:defRPr sz="4994"/>
            </a:pPr>
          </a:p>
          <a:p>
            <a:pPr defTabSz="262889">
              <a:defRPr sz="4994"/>
            </a:pPr>
            <a:r>
              <a:rPr u="sng">
                <a:hlinkClick r:id="rId3" invalidUrl="" action="" tgtFrame="" tooltip="" history="1" highlightClick="0" endSnd="0"/>
              </a:rPr>
              <a:t>http://clg-lycee-stpaul.leia.corsica/</a:t>
            </a:r>
          </a:p>
          <a:p>
            <a:pPr defTabSz="262889">
              <a:defRPr sz="36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caledndrier.png" descr="caledndri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6714" y="80631"/>
            <a:ext cx="11955424" cy="4486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calendrier 2.png" descr="calendrier 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792" y="4727065"/>
            <a:ext cx="12883216" cy="45553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La voie généra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 voie générale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1500" y="0"/>
            <a:ext cx="6781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1500" y="0"/>
            <a:ext cx="6781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OMPOSITION DE LA NOTE DU BAC – VOIE GÉNÉRALE"/>
          <p:cNvSpPr txBox="1"/>
          <p:nvPr>
            <p:ph type="title" idx="4294967295"/>
          </p:nvPr>
        </p:nvSpPr>
        <p:spPr>
          <a:xfrm>
            <a:off x="1144693" y="259644"/>
            <a:ext cx="11209868" cy="1831059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650240">
              <a:defRPr sz="34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COMPOSITION DE LA NOTE DU BAC – VOIE GÉNÉRALE</a:t>
            </a:r>
          </a:p>
        </p:txBody>
      </p:sp>
      <p:sp>
        <p:nvSpPr>
          <p:cNvPr id="155" name="Numéro de diapositive"/>
          <p:cNvSpPr txBox="1"/>
          <p:nvPr>
            <p:ph type="sldNum" sz="quarter" idx="2"/>
          </p:nvPr>
        </p:nvSpPr>
        <p:spPr>
          <a:xfrm>
            <a:off x="12005134" y="9198026"/>
            <a:ext cx="227507" cy="30286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6" name="C:\Users\lguillou\Desktop\NEW\2019_bac2021_epreuves_cam_gene.jpg" descr="C:\Users\lguillou\Desktop\NEW\2019_bac2021_epreuves_cam_ge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577" y="2007164"/>
            <a:ext cx="11991059" cy="69652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ALENDRIER DES ÉPREUVES COMMUNES DE CONTRÔLE CONTINU – VOIE GÉNÉRALE"/>
          <p:cNvSpPr txBox="1"/>
          <p:nvPr>
            <p:ph type="title" idx="4294967295"/>
          </p:nvPr>
        </p:nvSpPr>
        <p:spPr>
          <a:xfrm>
            <a:off x="1144693" y="259644"/>
            <a:ext cx="11209868" cy="1831059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650240">
              <a:defRPr sz="34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CALENDRIER DES ÉPREUVES COMMUNES DE CONTRÔLE CONTINU – VOIE GÉNÉRALE</a:t>
            </a:r>
          </a:p>
        </p:txBody>
      </p:sp>
      <p:sp>
        <p:nvSpPr>
          <p:cNvPr id="159" name="Numéro de diapositive"/>
          <p:cNvSpPr txBox="1"/>
          <p:nvPr>
            <p:ph type="sldNum" sz="quarter" idx="2"/>
          </p:nvPr>
        </p:nvSpPr>
        <p:spPr>
          <a:xfrm>
            <a:off x="12005134" y="9198026"/>
            <a:ext cx="227507" cy="30286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0" name="C:\Users\lguillou\Desktop\NEW\Calendrier_epreuves_communes_voie_generale.jpg" descr="C:\Users\lguillou\Desktop\NEW\Calendrier_epreuves_communes_voie_general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2675" y="2725137"/>
            <a:ext cx="9943255" cy="38924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ALENDRIER DES ÉPREUVES TERMINALES"/>
          <p:cNvSpPr txBox="1"/>
          <p:nvPr>
            <p:ph type="title" idx="4294967295"/>
          </p:nvPr>
        </p:nvSpPr>
        <p:spPr>
          <a:xfrm>
            <a:off x="1144693" y="259644"/>
            <a:ext cx="11209868" cy="1831059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650240">
              <a:defRPr sz="3400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CALENDRIER DES ÉPREUVES TERMINALES</a:t>
            </a:r>
          </a:p>
        </p:txBody>
      </p:sp>
      <p:sp>
        <p:nvSpPr>
          <p:cNvPr id="163" name="Numéro de diapositive"/>
          <p:cNvSpPr txBox="1"/>
          <p:nvPr>
            <p:ph type="sldNum" sz="quarter" idx="2"/>
          </p:nvPr>
        </p:nvSpPr>
        <p:spPr>
          <a:xfrm>
            <a:off x="12005134" y="9198026"/>
            <a:ext cx="227507" cy="30286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4" name="C:\Users\lguillou\Desktop\NEW\calendrier_epreuves_terminales.jpg" descr="C:\Users\lguillou\Desktop\NEW\calendrier_epreuves_terminal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217" y="2910275"/>
            <a:ext cx="9216250" cy="3429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La voie technologiqu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 voie technologique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